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27" r:id="rId3"/>
    <p:sldId id="328" r:id="rId4"/>
    <p:sldId id="329" r:id="rId5"/>
    <p:sldId id="330" r:id="rId6"/>
    <p:sldId id="331" r:id="rId7"/>
    <p:sldId id="332" r:id="rId8"/>
    <p:sldId id="33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9" autoAdjust="0"/>
    <p:restoredTop sz="94660"/>
  </p:normalViewPr>
  <p:slideViewPr>
    <p:cSldViewPr snapToGrid="0" showGuides="1">
      <p:cViewPr>
        <p:scale>
          <a:sx n="200" d="100"/>
          <a:sy n="200" d="100"/>
        </p:scale>
        <p:origin x="-1590" y="-1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18B27-38F9-4E98-89F1-BF6507D6DD6E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111D1-193C-4E97-BCCC-76A61E9E9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9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A28A2-C7D7-BC3B-76AC-64BBC6467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34A35-0161-F05B-016A-BD7CE5467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9736B-1E9F-8D52-F7D2-6F1F95A5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D49B2-5BE1-4B1B-7945-60F3BC8C4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BF92A-4E6C-3818-444C-B77B65525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61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807E0-4AD0-E851-3A60-31B6032F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C6B32-2E21-F3CB-F997-FE6B0B7C64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FCD66-B8C8-A8EF-FF7A-535998EC8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727C5-A012-A8CE-F31A-03C65765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605EC-AEFA-6FA6-334D-4FE0D1155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6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56C4E7-9BEC-CFF8-04FF-752C7566DF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76D91-FB1F-60F4-DB16-0CF592C1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E56E7-A70C-76D9-087F-A5341273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62BDE-0DAD-1721-5E47-75B0E4B72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3AB65-4C38-FEF8-88D1-BA537DAA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53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E982C-9472-EBA3-A327-DF287E4D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403FD-6303-7389-9AC9-70F21B4DF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6DCF4-39DA-0A19-09F4-37CDC033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0D4C-7303-0E65-C857-C875FD8EC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4D69C-3A71-27D2-0539-7DDA3784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8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4722B-5EB9-64BC-B93D-49D98E76C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EA870-9ADA-FC3E-A113-ED025C44B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E98BE-352F-9C55-0BAA-8D68C035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DD478-5D3B-C971-EE56-F82B8BE96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CA751-B33E-01EC-DA9B-47E37F59E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97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5855-B3F7-0465-8FD3-3141BEBB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95E86-0311-FE40-2226-AFC7AF40B9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5BEF5-8BB2-70DC-E1E0-D4C7FFBF4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887885-4860-ABC4-6CFF-C8547472F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FEC1E-912E-6C13-789A-576C04B5B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1AEB66-6A71-6C13-A5DB-F938914B5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30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F721E-2262-1807-00DB-9FC9B95CD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9699A-5A64-3967-B063-1745976BC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930A3-50EC-762D-9D6B-4FBC04E70F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EB862E-04F4-8932-FD69-4B3632882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57CC6E-02AD-01D1-9122-B86990B0A0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70FD26-919F-436C-8BE0-B1257DC45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DD1F90-E910-F0C9-842A-E5C922CDC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DB7E75-8B78-F9E9-37C1-9C884E960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2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F2A3B-7581-037B-BBD3-998A2367E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AD1CC-6D0D-5D83-39A6-0971A4A33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7F2F8-2F8C-B031-A928-66FF7E4D2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7BA070-F5A8-979B-B95A-CB8A0D6C4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2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4BB787-C237-C90D-E7A2-00C7A14D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DFD1F6-70C5-2B33-8FFF-36928FE58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0C80A-E5CF-7993-F08D-00960B750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13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E2BA3-C5F5-304C-B59E-4A21A683C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4E9FD-1FE7-05B0-F3F4-3C8A3F7D5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91E8D9-C7C4-6A7C-63EB-5D96775D7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6BA0B-3248-4CBA-4D5D-B721CAE2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F42DD-4949-E258-4F18-94D0360BF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89AF1-93CF-17EF-BE7E-857D3A8B8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3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0AA13-D332-6828-C19B-75D3B926E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78F5C5-740A-CE88-AE44-4FE935CE9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7C348E-2AC5-EEF2-7737-FF6D5B805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B1F37-368B-454C-3A96-225575A09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AD077-4421-B5FF-7606-A886ADA3A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D4F5C1-3844-5E6E-4BC8-49D7BF1A5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81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31450-49BE-DF80-7712-A1C55DBA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95C1D-60AA-5FE0-C749-A7A8C2AB5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2E0DA-BFF6-F51D-B7E8-48BD3CBAEE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F1C752-A05B-4C34-9298-91E61C14347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5A2BA-00C7-7429-FC8C-E108D73BEB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A2B1C-6700-FECC-DA9A-4E84E2EFD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76F809-81C8-41A7-B257-332DACA24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rchive.org/details/akanashantifolkt0000ratt/page/n5/mode/2up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B8F582-0DC9-BC71-B6CE-9761112BC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578" y="53086"/>
            <a:ext cx="3561144" cy="27475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2D15A2-D2B4-E672-079E-934F9DCE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49" y="1075676"/>
            <a:ext cx="2290920" cy="20410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Demo Source Material: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FE42F-8DB8-A7C4-9411-2595AE596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053" y="2777619"/>
            <a:ext cx="1620510" cy="6798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718482-C707-2316-2207-986F7EDB5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8722" y="42585"/>
            <a:ext cx="6353278" cy="3414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50A2AA-AAE1-3C57-1CBA-142B0FC574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51" y="3609474"/>
            <a:ext cx="6736352" cy="31020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1820853-1144-BE0C-05E8-DE93BFAB508D}"/>
              </a:ext>
            </a:extLst>
          </p:cNvPr>
          <p:cNvSpPr txBox="1"/>
          <p:nvPr/>
        </p:nvSpPr>
        <p:spPr>
          <a:xfrm>
            <a:off x="4980971" y="3431894"/>
            <a:ext cx="75081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https://archive.org/details/akanashantifolkt0000ratt/page/n5/mode/2up</a:t>
            </a:r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B4F419B-7672-6533-9D78-B70C1DBAB4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0721" y="3871940"/>
            <a:ext cx="3889623" cy="298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DECD0-37F2-946E-9103-42E757983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002742-B59E-0376-1887-C87D998F7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99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4BA70-1641-3A7F-E126-28BBB2D98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63F0A2-A3AD-010E-1D65-B3BEB2401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135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7B361-96B7-32A5-892B-9EBD37C9F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AC9646-FE2D-D45F-7718-B10A70716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07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B63B3-62A7-4165-88FB-22BF780E2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16A7AD-5FA6-2C0A-C3C4-C8769F149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570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8EE59D-5D6E-F01C-D3AE-83E44AF2F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1A3E5F-0032-CB25-47DE-1FD0D4522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63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BFC8C2-E887-A4E6-FD73-3FEB3C5E2034}"/>
              </a:ext>
            </a:extLst>
          </p:cNvPr>
          <p:cNvSpPr txBox="1"/>
          <p:nvPr/>
        </p:nvSpPr>
        <p:spPr>
          <a:xfrm>
            <a:off x="0" y="154369"/>
            <a:ext cx="435731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50" algn="ctr"/>
            <a:r>
              <a:rPr lang="pt-BR" sz="1100" b="0" i="1" u="none" strike="noStrike" baseline="0" dirty="0">
                <a:latin typeface="Times New Roman" panose="02020603050405020304" pitchFamily="18" charset="0"/>
              </a:rPr>
              <a:t>Ye' nse se, nse se o</a:t>
            </a:r>
          </a:p>
          <a:p>
            <a:pPr algn="just"/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marR="550" algn="ctr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SE YOYE A ANANSE OBEYE ATIPA</a:t>
            </a:r>
          </a:p>
          <a:p>
            <a:pPr marR="1410" algn="just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YE'SE Kwaku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ye' Aso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ho.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Dakoro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bi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y'ako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afuom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aha 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obofuo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bi aha.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bisaa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amanee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"Nye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biribi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nnora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odaye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wansore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see, "Aso,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osempa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Aso de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guu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osuye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pue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!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pue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!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gyaa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maa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koreye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Adeekyeye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ko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seree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Odwan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Okra,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Okraman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Akoko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Aberekyie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se, "Dee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m'ahuno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nti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 sere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momma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yenko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gya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nnyina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pene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so.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baa ne 'fie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bepam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korobonkye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hyee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kuntunkuni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ntama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Yaoada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soye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frefree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wasere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yen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yen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nnyina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siim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'. Ye' de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atwene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atuo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duruu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kurom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kurotia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atuo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watoto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porn! porn! Ye' de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agoro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koo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'fie ko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tenaa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Ode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ko maa '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yifuo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Owieye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boo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peredwan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asia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agopikyi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ntama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mmienu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homo,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sakyekyere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odwan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 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siec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eno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no.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Onwuno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dwoye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ye'be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tuu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to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asuanu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nsano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Adeekyeye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nnipa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nnyina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didiye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yebe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ka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kyeree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onnidi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1" i="0" u="none" strike="noStrike" baseline="0" dirty="0">
                <a:latin typeface="Times New Roman" panose="02020603050405020304" pitchFamily="18" charset="0"/>
              </a:rPr>
              <a:t>" 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Me, Kwaku,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awu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me'nnidi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nnawotwe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da.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Me'nnidi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mpe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biribi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mma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nnamfonom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 me ne yen baye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yenko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Na Aso ko pee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biribi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beree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mmarima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diye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Na yen 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ye'koreye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ekaa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ho'a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efei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edii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nnanan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ogye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ho a,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ennye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Ofie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so 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otem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adua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y'anoa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esi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'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gya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so.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fwe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nen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fwe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nen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pt-BR" sz="1100" b="0" i="0" u="none" strike="noStrike" baseline="0" dirty="0">
                <a:latin typeface="Times New Roman" panose="02020603050405020304" pitchFamily="18" charset="0"/>
              </a:rPr>
              <a:t>na otuu korobonkye no, tetee adua no bi de guum', na ode sii bio. Efei na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Aso baye.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"Aso,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m'akae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seisei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Agya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kurom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afahye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aduru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nti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meko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seisei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Aso see, </a:t>
            </a:r>
            <a:r>
              <a:rPr lang="en-US" sz="1100" b="1" i="0" u="none" strike="noStrike" baseline="0" dirty="0">
                <a:latin typeface="Times New Roman" panose="02020603050405020304" pitchFamily="18" charset="0"/>
              </a:rPr>
              <a:t>" 0,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eyee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nka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nkyeree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efei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so wo baa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wo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nnidiye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da;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 sere wo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okyena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56142-E487-39FA-9B3B-4848018E557A}"/>
              </a:ext>
            </a:extLst>
          </p:cNvPr>
          <p:cNvSpPr txBox="1"/>
          <p:nvPr/>
        </p:nvSpPr>
        <p:spPr>
          <a:xfrm>
            <a:off x="4344859" y="701821"/>
            <a:ext cx="4301654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240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w'ako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see, "Wo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nnim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dee aba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nti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wo'ka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Aso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koye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ko free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ye'mmera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mmeka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bi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nkyere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onyae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koro.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marR="24100" lvl="1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no baye.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hunoo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yen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ara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waso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'kye nom' se: " Sese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Agya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kurom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marR="66090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marR="36200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E!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o,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</a:t>
            </a:r>
          </a:p>
          <a:p>
            <a:pPr marR="240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adua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e'hye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tiri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see,"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Me'ntie_da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meko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sii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'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dii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n'akyi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Osee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" Mo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:</a:t>
            </a:r>
          </a:p>
          <a:p>
            <a:pPr marR="240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Sese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Agya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kurom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'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Ye'woso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pt-BR" sz="1100" b="1" i="0" u="none" strike="noStrike" baseline="0" dirty="0">
                <a:latin typeface="Courier"/>
              </a:rPr>
              <a:t>E! </a:t>
            </a:r>
            <a:r>
              <a:rPr lang="pt-BR" sz="1100" b="0" i="0" u="none" strike="noStrike" baseline="0" dirty="0">
                <a:latin typeface="Times New Roman" panose="02020603050405020304" pitchFamily="18" charset="0"/>
              </a:rPr>
              <a:t>ye'woso nkye o, ye'woso nkye.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Efei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dee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ahye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ama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n'ate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asee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Ogye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ho a,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ennye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Otoo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ekye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adua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tweneye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Aso ne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nkrofuo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no boo no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tutuo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nn-NO" sz="1100" b="0" i="0" u="none" strike="noStrike" baseline="0" dirty="0">
                <a:latin typeface="Times New Roman" panose="02020603050405020304" pitchFamily="18" charset="0"/>
              </a:rPr>
              <a:t>huruye okwan ho, sora! Osee, " Okwan gye me na dakye me nya me ho</a:t>
            </a:r>
          </a:p>
          <a:p>
            <a:pPr algn="l"/>
            <a:r>
              <a:rPr lang="pt-BR" sz="1100" b="0" i="0" u="none" strike="noStrike" baseline="0" dirty="0">
                <a:latin typeface="Times New Roman" panose="02020603050405020304" pitchFamily="18" charset="0"/>
              </a:rPr>
              <a:t>a, mada w'ase." Na Okwan see, "M'ate." 'Kwan fwee no mma no aduro.</a:t>
            </a:r>
          </a:p>
          <a:p>
            <a:pPr algn="l"/>
            <a:r>
              <a:rPr lang="it-IT" sz="1100" b="0" i="0" u="none" strike="noStrike" baseline="0" dirty="0">
                <a:latin typeface="Times New Roman" panose="02020603050405020304" pitchFamily="18" charset="0"/>
              </a:rPr>
              <a:t>Ene se wo behuno Ananse na ne </a:t>
            </a:r>
            <a:r>
              <a:rPr lang="it-IT" sz="11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tiri</a:t>
            </a:r>
            <a:r>
              <a:rPr lang="it-IT" sz="1100" b="0" i="0" u="none" strike="noStrike" baseline="0" dirty="0">
                <a:latin typeface="Courier"/>
              </a:rPr>
              <a:t> </a:t>
            </a:r>
            <a:r>
              <a:rPr lang="it-IT" sz="1100" b="0" i="0" u="none" strike="noStrike" baseline="0" dirty="0">
                <a:latin typeface="Times New Roman" panose="02020603050405020304" pitchFamily="18" charset="0"/>
              </a:rPr>
              <a:t>ho kwati; na efiri akokonsem a odii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n'ase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ase</a:t>
            </a:r>
            <a:r>
              <a:rPr lang="en-US" sz="1100" b="0" i="0" u="none" strike="noStrike" baseline="0" dirty="0">
                <a:latin typeface="Courier"/>
              </a:rPr>
              <a:t>.</a:t>
            </a:r>
          </a:p>
          <a:p>
            <a:pPr algn="l"/>
            <a:r>
              <a:rPr lang="pt-BR" sz="1100" b="0" i="0" u="none" strike="noStrike" baseline="0" dirty="0">
                <a:latin typeface="Times New Roman" panose="02020603050405020304" pitchFamily="18" charset="0"/>
              </a:rPr>
              <a:t>M'anansesem a metooye yi, se eye de o, se ennye de o, monye bi nni, na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momfa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bi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mpene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me.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49E55F-5117-EB85-ADC0-7A92CED20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6513" y="701821"/>
            <a:ext cx="3454578" cy="49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013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F5783C-4259-3C6D-D5D3-70EE9163292F}"/>
              </a:ext>
            </a:extLst>
          </p:cNvPr>
          <p:cNvSpPr txBox="1"/>
          <p:nvPr/>
        </p:nvSpPr>
        <p:spPr>
          <a:xfrm>
            <a:off x="1326" y="0"/>
            <a:ext cx="4931621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100" b="0" i="1" u="none" strike="noStrike" baseline="0" dirty="0">
                <a:latin typeface="Times New Roman" panose="02020603050405020304" pitchFamily="18" charset="0"/>
              </a:rPr>
              <a:t>We do not really mean, we do not really mean (that what we are going to say is true)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HOW THE SPIDER GOT A BALD HEAD </a:t>
            </a:r>
          </a:p>
          <a:p>
            <a:pPr algn="l"/>
            <a:r>
              <a:rPr lang="en-US" sz="1100" dirty="0">
                <a:latin typeface="Times New Roman" panose="02020603050405020304" pitchFamily="18" charset="0"/>
              </a:rPr>
              <a:t>T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HEY say that Kwaku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the Spider, and his wife Aso were once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living there. One day, they had gone and returned from the plantation;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soon after, a messenger came.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asked him his business. He said,</a:t>
            </a:r>
          </a:p>
          <a:p>
            <a:pPr algn="l"/>
            <a:r>
              <a:rPr lang="en-US" sz="1100" b="1" i="1" u="none" strike="noStrike" baseline="0" dirty="0">
                <a:latin typeface="Times New Roman" panose="02020603050405020304" pitchFamily="18" charset="0"/>
              </a:rPr>
              <a:t>" 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 only news is that your mother-in-law lay down yesterday and has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not risen up."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said, "Aso, this matter is your affair." Aso placed her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hands upon her head and wept,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pue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!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pue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!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gave her permission (to go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the funeral). Next day, when things became visible,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went and begged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Odwan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the Sheep, Okra, the Cat,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Okraman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the Dog,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Akoko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the Fowl, and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Aberekyie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 the Goat, saying, " This is what I have seen, </a:t>
            </a:r>
            <a:r>
              <a:rPr lang="en-US" sz="1100" b="1" i="0" u="none" strike="noStrike" baseline="0" dirty="0">
                <a:latin typeface="Times New Roman" panose="02020603050405020304" pitchFamily="18" charset="0"/>
              </a:rPr>
              <a:t>I 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beseech you therefore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accompany me to my mother-in-law's funeral." </a:t>
            </a:r>
            <a:r>
              <a:rPr lang="en-US" sz="1100" b="1" i="0" u="none" strike="noStrike" baseline="0" dirty="0">
                <a:latin typeface="Times New Roman" panose="02020603050405020304" pitchFamily="18" charset="0"/>
              </a:rPr>
              <a:t>All 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these people agreed.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(then) came to his house, and sewed a hat of leopard's skin, and dyed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his cloth a russet-brown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colour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When Thursday arrived, he went and called all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 people whom he had begged (to accompany him), and all set out. They took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drums and guns and palm-wine.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came to the outskirts of his mother-in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law's village; the guns were firing pom! pom! </a:t>
            </a:r>
            <a:r>
              <a:rPr lang="en-US" sz="1100" b="1" i="0" u="none" strike="noStrike" baseline="0" dirty="0">
                <a:latin typeface="Times New Roman" panose="02020603050405020304" pitchFamily="18" charset="0"/>
              </a:rPr>
              <a:t>They 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took the dance-party and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went to sit down at the house where the wake was being held. He gave wine to the mourners. When he had finished, he went and presented his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contribution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the funeral expenses, six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peredwan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weight of gold dust (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 e. £48), a velvet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pillow, two cloths, a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woollen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blanket, shell money (for use in the land of ghosts),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 sheep, and palm-wine. That was the contribution the Spider made towards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burying his mother-in-law. When evening fell cool, they came and raised the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Spider's bottom with an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asuanu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and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nsano's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weight of gold dust ('C4 I3S.). Next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day, when things became visible, every one again partook of food, and they came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and told the Spider that he might eat. He replied, " I, Kwaku, my mother-in-law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has died; I do not eat on the eighth day of a funeral ceremony. I shall not eat,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but get something for my friends, with whom I came, to eat, and let them go."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So Aso went off to search for something to bring these men to eat. So they went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off, and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was left. There the Spider was, and now the fourth day came,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and try as he would, he could bear it no longer. Now, in the house where he was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staying, beans which they were boiling, stood on the fire.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looked all round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see if any one was looking, then he took off his leopard-skin hat, picked out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some beans and put them in it, and put it on again. Just then Aso came in. 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said, "Aso, I have just remembered that at my father's village, the hat-shaking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festival has come (and is being held), so I am going off at once." Aso said, " Oh,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what is the reason you did not tell me all this before, moreover, since you came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this funeral celebration, you have not eaten at all; so I implore you to go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to-morrow."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said, "You don't know what has come, that's why you talk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as you do."</a:t>
            </a:r>
            <a:endParaRPr 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B6C5EC-C0A2-DC62-5A58-B26649C41C26}"/>
              </a:ext>
            </a:extLst>
          </p:cNvPr>
          <p:cNvSpPr txBox="1"/>
          <p:nvPr/>
        </p:nvSpPr>
        <p:spPr>
          <a:xfrm>
            <a:off x="4613939" y="163860"/>
            <a:ext cx="4122157" cy="6694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Aso went off to call the people that they might come and tell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to delay his departure. The people came. No sooner did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see them, than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he caught hold of his hat (and began to sing):"Just now at my father's village they are shaking hats.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They are shaking hats.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E, they are shaking hats, o, they are shaking hats.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Now (all this was because) the beans were burning his head right well.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endParaRPr lang="en-US" sz="11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said, "I shall never agree (to stay), I shall go." The Spider set off down the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path, and the people followed behind him. He said, "Turn back, because: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Just now at my father's village they are shaking hats.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,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They are shaking hats.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E, they are shaking hats, o, they are shaking hats.</a:t>
            </a:r>
          </a:p>
          <a:p>
            <a:pPr algn="l"/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Saworowa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."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By now these things (the beans) were burning him, so that he was made to know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the real meaning of burning. Try as he would, he could no longer bear it. 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threw away the hat and beans. Aso and the people hooted at him.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leapt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into the path, sora! (was the sound of the parting-grass). He said, "Path, receive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me, and one day when I come into my own, I shall thank you (suitably)." The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Path said, " I have heard." The Path looked after him and gave him medicine.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That is why you will see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Ananse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 with a bald head </a:t>
            </a:r>
            <a:r>
              <a:rPr lang="en-US" sz="1100" b="0" i="0" u="none" strike="noStrike" baseline="0" dirty="0" err="1">
                <a:latin typeface="Times New Roman" panose="02020603050405020304" pitchFamily="18" charset="0"/>
              </a:rPr>
              <a:t>kwati</a:t>
            </a:r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; it came about from the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airs he gave himself at the funeral of his mother-in-law.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This, my story, which I have related, if it be sweet, (or) if it be not sweet, some</a:t>
            </a:r>
          </a:p>
          <a:p>
            <a:pPr algn="l"/>
            <a:r>
              <a:rPr lang="en-US" sz="1100" b="0" i="0" u="none" strike="noStrike" baseline="0" dirty="0">
                <a:latin typeface="Times New Roman" panose="02020603050405020304" pitchFamily="18" charset="0"/>
              </a:rPr>
              <a:t>you may take as true, and the rest you may praise me (for telling of it).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18BB6B-E040-16E4-B075-90B62CC83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6096" y="1139196"/>
            <a:ext cx="3454578" cy="49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3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33140</TotalTime>
  <Words>1718</Words>
  <Application>Microsoft Office PowerPoint</Application>
  <PresentationFormat>Widescreen</PresentationFormat>
  <Paragraphs>101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Courier</vt:lpstr>
      <vt:lpstr>Times New Roman</vt:lpstr>
      <vt:lpstr>Office Theme</vt:lpstr>
      <vt:lpstr>Demo Source Material: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Bill Worstell</dc:creator>
  <cp:lastModifiedBy>Bill Worstell</cp:lastModifiedBy>
  <cp:revision>36</cp:revision>
  <dcterms:created xsi:type="dcterms:W3CDTF">2024-12-05T19:33:04Z</dcterms:created>
  <dcterms:modified xsi:type="dcterms:W3CDTF">2025-02-14T18:40:09Z</dcterms:modified>
</cp:coreProperties>
</file>

<file path=docProps/thumbnail.jpeg>
</file>